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0" r:id="rId8"/>
    <p:sldId id="271" r:id="rId9"/>
    <p:sldId id="259" r:id="rId10"/>
    <p:sldId id="272" r:id="rId11"/>
    <p:sldId id="273" r:id="rId12"/>
    <p:sldId id="274" r:id="rId13"/>
    <p:sldId id="277" r:id="rId14"/>
    <p:sldId id="275" r:id="rId15"/>
    <p:sldId id="276" r:id="rId16"/>
    <p:sldId id="281" r:id="rId17"/>
    <p:sldId id="279" r:id="rId18"/>
    <p:sldId id="278" r:id="rId19"/>
    <p:sldId id="280" r:id="rId20"/>
    <p:sldId id="282" r:id="rId21"/>
    <p:sldId id="283" r:id="rId22"/>
    <p:sldId id="286" r:id="rId23"/>
    <p:sldId id="287" r:id="rId24"/>
    <p:sldId id="288" r:id="rId25"/>
    <p:sldId id="290" r:id="rId26"/>
    <p:sldId id="294" r:id="rId27"/>
    <p:sldId id="291" r:id="rId28"/>
    <p:sldId id="293" r:id="rId29"/>
    <p:sldId id="292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E4272-B3EC-4EBE-95DB-35574AA75D43}" v="664" dt="2019-10-30T08:20:25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 snapToGrid="0">
      <p:cViewPr>
        <p:scale>
          <a:sx n="78" d="100"/>
          <a:sy n="78" d="100"/>
        </p:scale>
        <p:origin x="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8123A-C8CC-4905-A0E9-EF31BACCD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7219D5-E582-4D0C-B77D-1CCA76B1C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C74FD0-CD53-4C37-A71B-86D054DD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3DF0F7-805B-4795-993C-7E97B2FA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73562A-5DBF-40BD-B9F7-CC206AC9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23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4886B-E6E7-4ED8-BE64-EE70C2B0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46ACD0-2DD0-4237-9E7C-4D9975FF1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C58815-EF85-4054-987E-2590CE01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351909-814C-48EA-8E91-2636E47A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E5E605-38A2-4007-8915-D8A4B0B3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88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69AFDB-907B-4F8C-ABD0-6C5E836A2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1FB22ED-ECC9-4C40-B8EE-49B76387F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3BC240-9A83-48BA-B04A-7AF7A7E4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1756B6-99F5-4A6D-9C39-97248DDE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0B4946-0CEE-44BE-BEE0-A72113C5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91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AA587-023B-4384-838F-373F312C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58EFA4-D5F2-4AD4-927A-0E4BDB1A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3191D6-0389-4B60-8D42-D4F141F5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E972AD-DF90-4EE1-B8F0-72551676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63D45-BD16-4E67-A365-2C5CA9C8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71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CFF4F-56A6-47B7-84D5-4CF7443D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6EA048-A28F-47ED-927C-6A179BC61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B96AC3-7D6E-4409-AE95-07A8AF52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C38417-0215-409C-82A2-11BC2C5B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912F49-4618-48F5-A840-80827688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58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46540-FFDA-4023-A4D8-B9E3BB8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30C45A-ADE4-43A3-A0A9-7B3043038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ED8AFB-3C80-4CB4-8A94-9BF7461B6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18B48B-F8EB-455E-8EBF-950477F2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D01807-AA85-439E-951B-F467BFF2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8576D2-45FD-466B-9211-7302E86D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93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70D17-F876-4241-9489-3F3B9FC6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50F3F6-74C7-4F15-9B15-876DACCE2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936EFB-F7A3-48A7-98C2-2A84440C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09C3DE-87FA-4FF5-8BEC-54AC8C8FC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5C313A-AB4E-4458-A07C-842ECC07A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240D6B-D2B8-4864-B132-B4CCD3C4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606E0D-5A97-4F94-8E27-D4821419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FFB3C56-9FFA-4693-BC1A-5E5675F7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35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FA21F-F272-48F9-A75E-1B79DF7A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E68709-7E94-4CAA-836D-A89A7294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710EAE-AED3-4953-AFB6-E0019117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7A9276-9DD5-460D-895A-D12B8FE7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14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38667D-F90A-4FE4-9C7D-D7C394A7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4CE1A1-6325-4CF1-8043-FF41AF8C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FE16B1-BA09-4279-A96F-DBDD7C4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98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D883F-84FC-48D9-8C2E-156BFB83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09FA5F-6322-4C21-AA8C-6FF62866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330475-01A1-4B21-B019-CC2223066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48D8F-F1C3-4118-A915-A3D3592D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164575-9C47-4D01-9BE4-710F3568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408C97-A95D-4E02-89AD-1CCEC037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1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BB141-40F4-44F2-ACC0-DC378F0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29D082-8950-4AC0-A250-DE454716A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D5AC9A-3314-467D-93F4-B5FD678FE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BD6F89-519E-4B51-8192-0AE2A812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B946EF-F002-45B2-BA61-1295D664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9A7B38-6653-43FE-AD74-95CC6529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73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80C3EE-210C-4C74-BA8B-E083E391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5C37AB-B978-4F2E-A0D3-9066F5FE1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E9FF1A-9A4F-4888-9036-34C7B3CE8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CD86-8BEC-4E74-8325-8D3F38986EAD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901AF-FB95-4C09-A9D7-A661FB6F9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8FC129-3E1C-4CA6-B60A-077966640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29D4-5D30-457A-AC41-C2F850695D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39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88895-5044-4D07-BAE3-487555E50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E-Computer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CFBCF3-77E9-4560-900C-75754A34B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Ergänzungsstunde</a:t>
            </a:r>
          </a:p>
          <a:p>
            <a:r>
              <a:rPr lang="de-DE" dirty="0"/>
              <a:t>Herr Beinert</a:t>
            </a:r>
          </a:p>
        </p:txBody>
      </p:sp>
    </p:spTree>
    <p:extLst>
      <p:ext uri="{BB962C8B-B14F-4D97-AF65-F5344CB8AC3E}">
        <p14:creationId xmlns:p14="http://schemas.microsoft.com/office/powerpoint/2010/main" val="53787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0BDFE08-5C5E-4760-B7E8-6EEB4C58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67" y="82194"/>
            <a:ext cx="7565294" cy="67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2F4E38E-1D34-47E8-BEF3-E5F2ABC5A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87" y="0"/>
            <a:ext cx="1168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8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41559A3-CF2B-4CF8-B85C-842130A6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9" y="0"/>
            <a:ext cx="11493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2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D3C80-89D6-4B48-BF2B-F2AA8FA1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Eine neue Prozedur erstellen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E41706-9A6B-4859-B9BF-3F01C54FE8CA}"/>
              </a:ext>
            </a:extLst>
          </p:cNvPr>
          <p:cNvSpPr txBox="1"/>
          <p:nvPr/>
        </p:nvSpPr>
        <p:spPr>
          <a:xfrm>
            <a:off x="838200" y="2008414"/>
            <a:ext cx="98461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/>
              <a:t>Beispiel: </a:t>
            </a:r>
          </a:p>
          <a:p>
            <a:r>
              <a:rPr lang="de-DE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de-DE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nimm2() {	</a:t>
            </a:r>
          </a:p>
          <a:p>
            <a:r>
              <a:rPr lang="de-DE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nimm();		</a:t>
            </a:r>
          </a:p>
          <a:p>
            <a:r>
              <a:rPr lang="de-DE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nimm();</a:t>
            </a:r>
          </a:p>
          <a:p>
            <a:r>
              <a:rPr lang="de-DE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latin typeface="Calibri Light" panose="020F0302020204030204" pitchFamily="34" charset="0"/>
                <a:cs typeface="Courier New" panose="02070309020205020404" pitchFamily="49" charset="0"/>
              </a:rPr>
              <a:t>Der Prozedurkopf enthält das Schlüsselwort </a:t>
            </a:r>
            <a:r>
              <a:rPr lang="de-DE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de-DE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latin typeface="+mj-lt"/>
                <a:cs typeface="Courier New" panose="02070309020205020404" pitchFamily="49" charset="0"/>
              </a:rPr>
              <a:t>Und den Prozedurnamen </a:t>
            </a:r>
            <a:r>
              <a:rPr lang="de-DE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nimm2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latin typeface="+mj-lt"/>
                <a:cs typeface="Courier New" panose="02070309020205020404" pitchFamily="49" charset="0"/>
              </a:rPr>
              <a:t>Der Prozedurrumpf enthält die Anweisungen</a:t>
            </a:r>
            <a:endParaRPr lang="de-DE" sz="3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23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02F3702-E3ED-4575-8544-3AB9A06C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9" y="536193"/>
            <a:ext cx="9906630" cy="62396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586AFA3-398B-4EEA-A03E-0DCDD28B8885}"/>
              </a:ext>
            </a:extLst>
          </p:cNvPr>
          <p:cNvSpPr txBox="1"/>
          <p:nvPr/>
        </p:nvSpPr>
        <p:spPr>
          <a:xfrm>
            <a:off x="688369" y="252954"/>
            <a:ext cx="615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Aufgabe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74B2D7-05E9-43A4-9348-2F312D61119F}"/>
              </a:ext>
            </a:extLst>
          </p:cNvPr>
          <p:cNvSpPr txBox="1"/>
          <p:nvPr/>
        </p:nvSpPr>
        <p:spPr>
          <a:xfrm>
            <a:off x="4733042" y="4914900"/>
            <a:ext cx="5927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146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94E72A-948E-41F4-8C7B-C92C421D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" y="889843"/>
            <a:ext cx="12007026" cy="172893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14F8BD0-4D69-4E3F-B2D4-D294E5749954}"/>
              </a:ext>
            </a:extLst>
          </p:cNvPr>
          <p:cNvSpPr txBox="1"/>
          <p:nvPr/>
        </p:nvSpPr>
        <p:spPr>
          <a:xfrm>
            <a:off x="256854" y="428178"/>
            <a:ext cx="181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Aufgabe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DA6565-6FBA-46FA-9EDD-AB8162C5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3" y="2618782"/>
            <a:ext cx="9798121" cy="41739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665E15A-F0A1-4E6C-AD39-BD39FC9853E5}"/>
              </a:ext>
            </a:extLst>
          </p:cNvPr>
          <p:cNvSpPr txBox="1"/>
          <p:nvPr/>
        </p:nvSpPr>
        <p:spPr>
          <a:xfrm>
            <a:off x="4359728" y="6278336"/>
            <a:ext cx="5927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3734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67924-1570-45B9-8CB6-64B50A6C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93" y="503348"/>
            <a:ext cx="10515600" cy="623703"/>
          </a:xfrm>
        </p:spPr>
        <p:txBody>
          <a:bodyPr>
            <a:normAutofit/>
          </a:bodyPr>
          <a:lstStyle/>
          <a:p>
            <a:r>
              <a:rPr lang="de-DE" sz="2400" b="1" dirty="0"/>
              <a:t>Aufgabe 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BBF235-1458-4CF6-A819-26B93F6E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988828"/>
            <a:ext cx="12192000" cy="7938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6906CF-07E5-4068-8793-FD053B11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3" y="1804627"/>
            <a:ext cx="5558724" cy="483429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121C653-F4F0-4041-A5CC-A65C49321287}"/>
              </a:ext>
            </a:extLst>
          </p:cNvPr>
          <p:cNvSpPr txBox="1"/>
          <p:nvPr/>
        </p:nvSpPr>
        <p:spPr>
          <a:xfrm>
            <a:off x="4139294" y="6269592"/>
            <a:ext cx="5927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8791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67FAD-5D45-48F4-8E13-FA49F108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Prozedur mit Übergabeparameter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F87E163-408A-4157-910A-3BB2E650E973}"/>
              </a:ext>
            </a:extLst>
          </p:cNvPr>
          <p:cNvSpPr/>
          <p:nvPr/>
        </p:nvSpPr>
        <p:spPr>
          <a:xfrm>
            <a:off x="996043" y="1518557"/>
            <a:ext cx="99196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Beispiel: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nimm(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i)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{	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(i &gt; 0)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  nimm();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  i--;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}	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cs typeface="Courier New" panose="02070309020205020404" pitchFamily="49" charset="0"/>
              </a:rPr>
              <a:t>Überlagerung der Funktion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nimm()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 (Überschriften)"/>
                <a:cs typeface="Courier New" panose="02070309020205020404" pitchFamily="49" charset="0"/>
              </a:rPr>
              <a:t>Wir übergeben der Funktion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nimm()</a:t>
            </a:r>
            <a:r>
              <a:rPr lang="de-DE" dirty="0">
                <a:cs typeface="Courier New" panose="02070309020205020404" pitchFamily="49" charset="0"/>
              </a:rPr>
              <a:t>den Parameter,  oder die Variable 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e-DE" dirty="0"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e-DE" dirty="0">
                <a:cs typeface="Courier New" panose="02070309020205020404" pitchFamily="49" charset="0"/>
              </a:rPr>
              <a:t>  ist eine ganze Zahl, das heißt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latin typeface="Calibri "/>
                <a:cs typeface="Courier New" panose="02070309020205020404" pitchFamily="49" charset="0"/>
              </a:rPr>
              <a:t>ist eine Schleife, in der Klammer steht die Bedingung, d.h. solange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e-DE" dirty="0">
                <a:latin typeface="Calibri "/>
                <a:cs typeface="Courier New" panose="02070309020205020404" pitchFamily="49" charset="0"/>
              </a:rPr>
              <a:t>größer als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alibri "/>
                <a:cs typeface="Courier New" panose="02070309020205020404" pitchFamily="49" charset="0"/>
              </a:rPr>
              <a:t> 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i-- </a:t>
            </a:r>
            <a:r>
              <a:rPr lang="de-DE" dirty="0">
                <a:latin typeface="Calibri "/>
                <a:cs typeface="Courier New" panose="02070309020205020404" pitchFamily="49" charset="0"/>
              </a:rPr>
              <a:t>bedeutet, dass ich von 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e-DE" dirty="0">
                <a:cs typeface="Courier New" panose="02070309020205020404" pitchFamily="49" charset="0"/>
              </a:rPr>
              <a:t>1 abziehe.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91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BA1A28-DC98-4B80-8CE3-24263D3B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3" y="535530"/>
            <a:ext cx="11309804" cy="63224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A65A08F-0923-4902-90F3-BAA516427A9E}"/>
              </a:ext>
            </a:extLst>
          </p:cNvPr>
          <p:cNvSpPr txBox="1"/>
          <p:nvPr/>
        </p:nvSpPr>
        <p:spPr>
          <a:xfrm>
            <a:off x="514803" y="166198"/>
            <a:ext cx="198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CF9B749-0129-4DAA-B010-795D5CD9E8AB}"/>
              </a:ext>
            </a:extLst>
          </p:cNvPr>
          <p:cNvSpPr txBox="1"/>
          <p:nvPr/>
        </p:nvSpPr>
        <p:spPr>
          <a:xfrm>
            <a:off x="8262257" y="1534886"/>
            <a:ext cx="392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Programmiere dafür eine überlagerte Funktion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vor(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i)</a:t>
            </a:r>
            <a:r>
              <a:rPr lang="de-DE" dirty="0">
                <a:latin typeface="Cailbri"/>
                <a:cs typeface="Courier New" panose="02070309020205020404" pitchFamily="49" charset="0"/>
              </a:rPr>
              <a:t>und benutze sie</a:t>
            </a:r>
            <a:endParaRPr lang="de-DE" dirty="0">
              <a:latin typeface="Cail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40D2C0-3C33-4CCC-AD1D-403F6ED0F83B}"/>
              </a:ext>
            </a:extLst>
          </p:cNvPr>
          <p:cNvSpPr txBox="1"/>
          <p:nvPr/>
        </p:nvSpPr>
        <p:spPr>
          <a:xfrm>
            <a:off x="5159829" y="6488668"/>
            <a:ext cx="5927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646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E1C25ED-C7A3-4899-95B3-498A9C42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" y="218579"/>
            <a:ext cx="10289721" cy="351903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B380FFE-1120-49E2-86B0-455DB0BDDB1B}"/>
              </a:ext>
            </a:extLst>
          </p:cNvPr>
          <p:cNvSpPr txBox="1"/>
          <p:nvPr/>
        </p:nvSpPr>
        <p:spPr>
          <a:xfrm>
            <a:off x="563336" y="3976007"/>
            <a:ext cx="884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3CAEFB-73AE-420E-803F-BB3EAFCAABA5}"/>
              </a:ext>
            </a:extLst>
          </p:cNvPr>
          <p:cNvSpPr txBox="1"/>
          <p:nvPr/>
        </p:nvSpPr>
        <p:spPr>
          <a:xfrm>
            <a:off x="922565" y="4622338"/>
            <a:ext cx="894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vornFrei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 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503970-B322-402C-A833-1265CBE7776A}"/>
              </a:ext>
            </a:extLst>
          </p:cNvPr>
          <p:cNvSpPr txBox="1"/>
          <p:nvPr/>
        </p:nvSpPr>
        <p:spPr>
          <a:xfrm>
            <a:off x="661307" y="5268669"/>
            <a:ext cx="473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  vor();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dirty="0"/>
              <a:t>}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1F8BE3-BFCE-40E1-A267-9806B8427370}"/>
              </a:ext>
            </a:extLst>
          </p:cNvPr>
          <p:cNvSpPr txBox="1"/>
          <p:nvPr/>
        </p:nvSpPr>
        <p:spPr>
          <a:xfrm>
            <a:off x="359229" y="3486150"/>
            <a:ext cx="97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Beispielprogramm: Solange vorne frei ist, gehe nach vorne.</a:t>
            </a:r>
          </a:p>
        </p:txBody>
      </p:sp>
    </p:spTree>
    <p:extLst>
      <p:ext uri="{BB962C8B-B14F-4D97-AF65-F5344CB8AC3E}">
        <p14:creationId xmlns:p14="http://schemas.microsoft.com/office/powerpoint/2010/main" val="7547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465FB-1760-44CE-8813-12CA8728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987192"/>
            <a:ext cx="10515600" cy="763960"/>
          </a:xfrm>
        </p:spPr>
        <p:txBody>
          <a:bodyPr/>
          <a:lstStyle/>
          <a:p>
            <a:r>
              <a:rPr lang="de-DE" dirty="0"/>
              <a:t>1. vor();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A9C255-B3A1-49C2-9F04-7D907023467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Wie lauten die vier Befehle, die wir dem Hamster geben können?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730F730-C2A2-45BB-8F8B-C6B3062CBCE8}"/>
              </a:ext>
            </a:extLst>
          </p:cNvPr>
          <p:cNvSpPr txBox="1">
            <a:spLocks/>
          </p:cNvSpPr>
          <p:nvPr/>
        </p:nvSpPr>
        <p:spPr>
          <a:xfrm>
            <a:off x="990600" y="2981105"/>
            <a:ext cx="10515600" cy="76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2. </a:t>
            </a:r>
            <a:r>
              <a:rPr lang="de-DE" dirty="0" err="1"/>
              <a:t>linksUm</a:t>
            </a:r>
            <a:r>
              <a:rPr lang="de-DE" dirty="0"/>
              <a:t>();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439B1CD-458B-4E00-B411-061AE3286D25}"/>
              </a:ext>
            </a:extLst>
          </p:cNvPr>
          <p:cNvSpPr txBox="1">
            <a:spLocks/>
          </p:cNvSpPr>
          <p:nvPr/>
        </p:nvSpPr>
        <p:spPr>
          <a:xfrm>
            <a:off x="990600" y="3998238"/>
            <a:ext cx="10515600" cy="76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3. nimm();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86C484-99D3-42DD-8FD8-2618D9E736DE}"/>
              </a:ext>
            </a:extLst>
          </p:cNvPr>
          <p:cNvSpPr txBox="1">
            <a:spLocks/>
          </p:cNvSpPr>
          <p:nvPr/>
        </p:nvSpPr>
        <p:spPr>
          <a:xfrm>
            <a:off x="990600" y="5119372"/>
            <a:ext cx="10515600" cy="76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4. gib();</a:t>
            </a:r>
          </a:p>
        </p:txBody>
      </p:sp>
    </p:spTree>
    <p:extLst>
      <p:ext uri="{BB962C8B-B14F-4D97-AF65-F5344CB8AC3E}">
        <p14:creationId xmlns:p14="http://schemas.microsoft.com/office/powerpoint/2010/main" val="40465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FBCD638-B51A-4E17-900E-50C836B3EEB3}"/>
              </a:ext>
            </a:extLst>
          </p:cNvPr>
          <p:cNvSpPr txBox="1">
            <a:spLocks/>
          </p:cNvSpPr>
          <p:nvPr/>
        </p:nvSpPr>
        <p:spPr>
          <a:xfrm>
            <a:off x="838200" y="119626"/>
            <a:ext cx="10515600" cy="6237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Aufgabe 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1446D0-584E-4110-A505-FC8F46C1A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6" y="743329"/>
            <a:ext cx="11203214" cy="311687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59976D0-FB57-4313-9E3F-4A2C744E87F7}"/>
              </a:ext>
            </a:extLst>
          </p:cNvPr>
          <p:cNvSpPr txBox="1"/>
          <p:nvPr/>
        </p:nvSpPr>
        <p:spPr>
          <a:xfrm>
            <a:off x="595993" y="4122964"/>
            <a:ext cx="10915650" cy="261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6A6DE4-C39B-43F1-864C-EA90F919C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31" y="3860201"/>
            <a:ext cx="10044223" cy="267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7BD2F-0AF8-4571-A4ED-E807A0D9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  Variablen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8B7966-9810-4C9A-9139-7DA0B7E128E2}"/>
              </a:ext>
            </a:extLst>
          </p:cNvPr>
          <p:cNvSpPr txBox="1"/>
          <p:nvPr/>
        </p:nvSpPr>
        <p:spPr>
          <a:xfrm>
            <a:off x="1061357" y="1763486"/>
            <a:ext cx="467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Hamster lernt zählen. Was braucht er dazu?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DCE43D-B842-454B-B915-8D42CD799DA8}"/>
              </a:ext>
            </a:extLst>
          </p:cNvPr>
          <p:cNvSpPr txBox="1"/>
          <p:nvPr/>
        </p:nvSpPr>
        <p:spPr>
          <a:xfrm>
            <a:off x="1061356" y="2324675"/>
            <a:ext cx="720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 Speicherplatz, wo er sich merken welche Zahl man gerade erreicht hat.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F9D073-CEEA-4CC6-AECC-1E704D599DFC}"/>
              </a:ext>
            </a:extLst>
          </p:cNvPr>
          <p:cNvSpPr txBox="1"/>
          <p:nvPr/>
        </p:nvSpPr>
        <p:spPr>
          <a:xfrm>
            <a:off x="1061356" y="2854087"/>
            <a:ext cx="1011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Diesen Speicherplatz nennen wir eine Variable und geben ihm einen Namen z.B.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zaehler</a:t>
            </a:r>
            <a:r>
              <a:rPr lang="de-DE" dirty="0"/>
              <a:t> oder einfach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e-DE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C739B4-A512-4DAF-BCDF-48C522A7749F}"/>
              </a:ext>
            </a:extLst>
          </p:cNvPr>
          <p:cNvSpPr txBox="1"/>
          <p:nvPr/>
        </p:nvSpPr>
        <p:spPr>
          <a:xfrm>
            <a:off x="1022852" y="3338514"/>
            <a:ext cx="1116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Wir müssen noch festlegen (definieren), was wir speichern wollen: Zahlen (genauer welche Art von Zahlen) oder Sätze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3BAEDE-6646-436C-B0EE-9EBF8D12C987}"/>
              </a:ext>
            </a:extLst>
          </p:cNvPr>
          <p:cNvSpPr txBox="1"/>
          <p:nvPr/>
        </p:nvSpPr>
        <p:spPr>
          <a:xfrm>
            <a:off x="1022852" y="3867926"/>
            <a:ext cx="621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Speicherpatz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de-DE" dirty="0"/>
              <a:t> für eine Zahl sind 8 Bit (kleinste Einheit).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A14375-17E0-4E62-B030-6EA1016D45B5}"/>
              </a:ext>
            </a:extLst>
          </p:cNvPr>
          <p:cNvSpPr txBox="1"/>
          <p:nvPr/>
        </p:nvSpPr>
        <p:spPr>
          <a:xfrm>
            <a:off x="1022851" y="4341833"/>
            <a:ext cx="637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Wie viele positive und negative Zahlen kann er sich darin merken?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F28DE9-2225-4984-82A8-6A3C3A6914A0}"/>
              </a:ext>
            </a:extLst>
          </p:cNvPr>
          <p:cNvSpPr txBox="1"/>
          <p:nvPr/>
        </p:nvSpPr>
        <p:spPr>
          <a:xfrm>
            <a:off x="1022851" y="4913542"/>
            <a:ext cx="664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Datentyp		Bits	Wertebereich</a:t>
            </a:r>
          </a:p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de-DE" dirty="0"/>
              <a:t>		8	-128 bis 127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de-DE" dirty="0"/>
              <a:t>	32	-2.147.483.648 bis +2.147.483.647</a:t>
            </a:r>
          </a:p>
        </p:txBody>
      </p:sp>
    </p:spTree>
    <p:extLst>
      <p:ext uri="{BB962C8B-B14F-4D97-AF65-F5344CB8AC3E}">
        <p14:creationId xmlns:p14="http://schemas.microsoft.com/office/powerpoint/2010/main" val="35749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FF9C9-5967-473F-AD20-F4B750F5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dirty="0"/>
              <a:t>-Schleifen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387D87-FF69-4305-8AD5-0437549C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1691"/>
            <a:ext cx="8448675" cy="19240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C07398-3D3E-4CAD-852B-6FEA742F9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265741"/>
            <a:ext cx="1922244" cy="34779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E5BB069-CABE-4A5C-915F-98ABFF6B6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269" y="3278694"/>
            <a:ext cx="1752600" cy="3124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7E4284-6F34-4A8C-B426-59B8828C5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093" y="3274585"/>
            <a:ext cx="2019300" cy="23907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A88FC3-EFCE-4DCE-8016-06F8270CA7F5}"/>
              </a:ext>
            </a:extLst>
          </p:cNvPr>
          <p:cNvSpPr txBox="1"/>
          <p:nvPr/>
        </p:nvSpPr>
        <p:spPr>
          <a:xfrm flipH="1">
            <a:off x="1050120" y="1259488"/>
            <a:ext cx="1157896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87EA044-A261-462A-8E59-B2BA88E4119D}"/>
              </a:ext>
            </a:extLst>
          </p:cNvPr>
          <p:cNvSpPr txBox="1"/>
          <p:nvPr/>
        </p:nvSpPr>
        <p:spPr>
          <a:xfrm flipH="1">
            <a:off x="6572249" y="3239695"/>
            <a:ext cx="821133" cy="108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3B32242-B38A-47A9-978E-4856E8377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580" y="3265741"/>
            <a:ext cx="2093334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F5746-3F00-4EE5-8BA9-986D7648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Beispiele: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dirty="0"/>
              <a:t>-Schleifen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005FD6-098E-492A-AEAE-92694FDC8689}"/>
              </a:ext>
            </a:extLst>
          </p:cNvPr>
          <p:cNvSpPr txBox="1"/>
          <p:nvPr/>
        </p:nvSpPr>
        <p:spPr>
          <a:xfrm>
            <a:off x="838200" y="1707138"/>
            <a:ext cx="4458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i = 1; i &lt;= 10; i++)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gib();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vor();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B0FBF8-4123-4328-97A7-D6B06F0B6534}"/>
              </a:ext>
            </a:extLst>
          </p:cNvPr>
          <p:cNvSpPr txBox="1"/>
          <p:nvPr/>
        </p:nvSpPr>
        <p:spPr>
          <a:xfrm>
            <a:off x="838200" y="1337806"/>
            <a:ext cx="633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Hamster geht 10 Schritte vor und legt ein Korn auf jedes Feld: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6F3CE8-4509-491B-A472-274336C2367E}"/>
              </a:ext>
            </a:extLst>
          </p:cNvPr>
          <p:cNvSpPr txBox="1"/>
          <p:nvPr/>
        </p:nvSpPr>
        <p:spPr>
          <a:xfrm>
            <a:off x="895350" y="4031912"/>
            <a:ext cx="633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Hamster geht 10 Schritte vor und legt ein Korn auf jedes Feld: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C7B719-1DF3-4A1F-8CB2-37BEC8F64B39}"/>
              </a:ext>
            </a:extLst>
          </p:cNvPr>
          <p:cNvSpPr txBox="1"/>
          <p:nvPr/>
        </p:nvSpPr>
        <p:spPr>
          <a:xfrm>
            <a:off x="979714" y="4434144"/>
            <a:ext cx="28039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zaehler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kornDa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nimm();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zaehler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803517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8780863-1385-4D06-9BAE-E0E2172F056E}"/>
              </a:ext>
            </a:extLst>
          </p:cNvPr>
          <p:cNvSpPr txBox="1"/>
          <p:nvPr/>
        </p:nvSpPr>
        <p:spPr>
          <a:xfrm>
            <a:off x="857250" y="40821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6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53A0F2-984A-431A-8129-BC2E264F1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99432"/>
            <a:ext cx="7810500" cy="8953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E4320B3-6C98-4C18-A215-C4BB6218E159}"/>
              </a:ext>
            </a:extLst>
          </p:cNvPr>
          <p:cNvSpPr txBox="1"/>
          <p:nvPr/>
        </p:nvSpPr>
        <p:spPr>
          <a:xfrm>
            <a:off x="857250" y="21145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7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60722F-63CB-41FB-93BB-875C79AAD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483882"/>
            <a:ext cx="86772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76AD819-F05D-413D-A0EA-857080824531}"/>
              </a:ext>
            </a:extLst>
          </p:cNvPr>
          <p:cNvSpPr/>
          <p:nvPr/>
        </p:nvSpPr>
        <p:spPr>
          <a:xfrm>
            <a:off x="119035" y="631763"/>
            <a:ext cx="1197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Aufgabe 8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5FCFDE-01BA-4C69-A031-1D3A6D49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7" y="920040"/>
            <a:ext cx="11637536" cy="554043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1EE2DC5-ACF4-4F7F-B318-28E26B1F5F08}"/>
              </a:ext>
            </a:extLst>
          </p:cNvPr>
          <p:cNvSpPr txBox="1"/>
          <p:nvPr/>
        </p:nvSpPr>
        <p:spPr>
          <a:xfrm>
            <a:off x="6645729" y="1001095"/>
            <a:ext cx="522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s.u.</a:t>
            </a:r>
          </a:p>
        </p:txBody>
      </p:sp>
    </p:spTree>
    <p:extLst>
      <p:ext uri="{BB962C8B-B14F-4D97-AF65-F5344CB8AC3E}">
        <p14:creationId xmlns:p14="http://schemas.microsoft.com/office/powerpoint/2010/main" val="324453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A3C2E3-4BE8-4150-A29A-87098297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9" y="1543050"/>
            <a:ext cx="8477250" cy="37719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DD2080E-BD9A-4974-A815-9D37D64AAC14}"/>
              </a:ext>
            </a:extLst>
          </p:cNvPr>
          <p:cNvSpPr txBox="1"/>
          <p:nvPr/>
        </p:nvSpPr>
        <p:spPr>
          <a:xfrm>
            <a:off x="836839" y="914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9</a:t>
            </a:r>
          </a:p>
        </p:txBody>
      </p:sp>
    </p:spTree>
    <p:extLst>
      <p:ext uri="{BB962C8B-B14F-4D97-AF65-F5344CB8AC3E}">
        <p14:creationId xmlns:p14="http://schemas.microsoft.com/office/powerpoint/2010/main" val="77737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431A-9132-41EE-9EA2-DF28A498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Starten des Hamster-Simulators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869B5E6-61EA-40F5-8397-BF465DFD14A4}"/>
              </a:ext>
            </a:extLst>
          </p:cNvPr>
          <p:cNvSpPr txBox="1"/>
          <p:nvPr/>
        </p:nvSpPr>
        <p:spPr>
          <a:xfrm>
            <a:off x="838200" y="2054831"/>
            <a:ext cx="677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Im Editor-Fenster wählen wir:</a:t>
            </a:r>
          </a:p>
          <a:p>
            <a:r>
              <a:rPr lang="de-DE" sz="2400" dirty="0"/>
              <a:t>Datei </a:t>
            </a:r>
            <a:r>
              <a:rPr lang="de-DE" sz="2400" dirty="0">
                <a:sym typeface="Wingdings" panose="05000000000000000000" pitchFamily="2" charset="2"/>
              </a:rPr>
              <a:t> Neu</a:t>
            </a: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384404-33E7-47BA-AE70-AFC0203F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5974"/>
            <a:ext cx="4343400" cy="19907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B10B592-2D58-493C-948B-0C9D77D48A63}"/>
              </a:ext>
            </a:extLst>
          </p:cNvPr>
          <p:cNvSpPr txBox="1"/>
          <p:nvPr/>
        </p:nvSpPr>
        <p:spPr>
          <a:xfrm>
            <a:off x="838200" y="532174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Dann erhalten wir:</a:t>
            </a:r>
          </a:p>
        </p:txBody>
      </p:sp>
    </p:spTree>
    <p:extLst>
      <p:ext uri="{BB962C8B-B14F-4D97-AF65-F5344CB8AC3E}">
        <p14:creationId xmlns:p14="http://schemas.microsoft.com/office/powerpoint/2010/main" val="123451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8DA82C-3486-4781-A0C4-2CFF40C11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4" y="277448"/>
            <a:ext cx="10505173" cy="63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7731DA9-192F-40A4-AE3A-FA2D8C8B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" y="0"/>
            <a:ext cx="12065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3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CF2FDC-E0CA-46F2-872A-F050FA39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6" y="0"/>
            <a:ext cx="1089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3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76C5B2E-8039-45E1-811A-9B82CF6C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3" y="0"/>
            <a:ext cx="1169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D5568D-EBF6-4069-8648-314C2ECE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40" y="0"/>
            <a:ext cx="10982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6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64ED953-5117-4E59-BDD4-0ABA7C27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6" y="0"/>
            <a:ext cx="11025188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F4C1B36-6634-4C2A-8CC6-A940B54F78E2}"/>
              </a:ext>
            </a:extLst>
          </p:cNvPr>
          <p:cNvSpPr txBox="1"/>
          <p:nvPr/>
        </p:nvSpPr>
        <p:spPr>
          <a:xfrm>
            <a:off x="2301409" y="5044611"/>
            <a:ext cx="7315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Programmname: ham1</a:t>
            </a:r>
          </a:p>
        </p:txBody>
      </p:sp>
    </p:spTree>
    <p:extLst>
      <p:ext uri="{BB962C8B-B14F-4D97-AF65-F5344CB8AC3E}">
        <p14:creationId xmlns:p14="http://schemas.microsoft.com/office/powerpoint/2010/main" val="288815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21a87111-b33c-4df3-ba63-16f20cd6c2e4" xsi:nil="true"/>
    <Invited_Students xmlns="21a87111-b33c-4df3-ba63-16f20cd6c2e4" xsi:nil="true"/>
    <IsNotebookLocked xmlns="21a87111-b33c-4df3-ba63-16f20cd6c2e4" xsi:nil="true"/>
    <Is_Collaboration_Space_Locked xmlns="21a87111-b33c-4df3-ba63-16f20cd6c2e4" xsi:nil="true"/>
    <Templates xmlns="21a87111-b33c-4df3-ba63-16f20cd6c2e4" xsi:nil="true"/>
    <Has_Teacher_Only_SectionGroup xmlns="21a87111-b33c-4df3-ba63-16f20cd6c2e4" xsi:nil="true"/>
    <FolderType xmlns="21a87111-b33c-4df3-ba63-16f20cd6c2e4" xsi:nil="true"/>
    <TeamsChannelId xmlns="21a87111-b33c-4df3-ba63-16f20cd6c2e4" xsi:nil="true"/>
    <Self_Registration_Enabled xmlns="21a87111-b33c-4df3-ba63-16f20cd6c2e4" xsi:nil="true"/>
    <Teachers xmlns="21a87111-b33c-4df3-ba63-16f20cd6c2e4">
      <UserInfo>
        <DisplayName/>
        <AccountId xsi:nil="true"/>
        <AccountType/>
      </UserInfo>
    </Teachers>
    <Distribution_Groups xmlns="21a87111-b33c-4df3-ba63-16f20cd6c2e4" xsi:nil="true"/>
    <AppVersion xmlns="21a87111-b33c-4df3-ba63-16f20cd6c2e4" xsi:nil="true"/>
    <LMS_Mappings xmlns="21a87111-b33c-4df3-ba63-16f20cd6c2e4" xsi:nil="true"/>
    <NotebookType xmlns="21a87111-b33c-4df3-ba63-16f20cd6c2e4" xsi:nil="true"/>
    <CultureName xmlns="21a87111-b33c-4df3-ba63-16f20cd6c2e4" xsi:nil="true"/>
    <DefaultSectionNames xmlns="21a87111-b33c-4df3-ba63-16f20cd6c2e4" xsi:nil="true"/>
    <Owner xmlns="21a87111-b33c-4df3-ba63-16f20cd6c2e4">
      <UserInfo>
        <DisplayName/>
        <AccountId xsi:nil="true"/>
        <AccountType/>
      </UserInfo>
    </Owner>
    <Student_Groups xmlns="21a87111-b33c-4df3-ba63-16f20cd6c2e4">
      <UserInfo>
        <DisplayName/>
        <AccountId xsi:nil="true"/>
        <AccountType/>
      </UserInfo>
    </Student_Groups>
    <Math_Settings xmlns="21a87111-b33c-4df3-ba63-16f20cd6c2e4" xsi:nil="true"/>
    <Students xmlns="21a87111-b33c-4df3-ba63-16f20cd6c2e4">
      <UserInfo>
        <DisplayName/>
        <AccountId xsi:nil="true"/>
        <AccountType/>
      </UserInfo>
    </Studen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85A7AD9A40DF42B52838668D3699F6" ma:contentTypeVersion="25" ma:contentTypeDescription="Ein neues Dokument erstellen." ma:contentTypeScope="" ma:versionID="5a5757d3a571fc65978dfb614eb86f09">
  <xsd:schema xmlns:xsd="http://www.w3.org/2001/XMLSchema" xmlns:xs="http://www.w3.org/2001/XMLSchema" xmlns:p="http://schemas.microsoft.com/office/2006/metadata/properties" xmlns:ns3="cf5058a2-23ea-4355-8e94-a720c8e75cbc" xmlns:ns4="21a87111-b33c-4df3-ba63-16f20cd6c2e4" targetNamespace="http://schemas.microsoft.com/office/2006/metadata/properties" ma:root="true" ma:fieldsID="116b9400af4566194170c0796e93d4df" ns3:_="" ns4:_="">
    <xsd:import namespace="cf5058a2-23ea-4355-8e94-a720c8e75cbc"/>
    <xsd:import namespace="21a87111-b33c-4df3-ba63-16f20cd6c2e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058a2-23ea-4355-8e94-a720c8e75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87111-b33c-4df3-ba63-16f20cd6c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B38FA-CB83-4F9B-A5C9-1FB66650253B}">
  <ds:schemaRefs>
    <ds:schemaRef ds:uri="http://schemas.microsoft.com/office/2006/documentManagement/types"/>
    <ds:schemaRef ds:uri="21a87111-b33c-4df3-ba63-16f20cd6c2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cf5058a2-23ea-4355-8e94-a720c8e75cb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FDFEE5-AC21-4273-B368-86A2BAB1E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71667-39E4-4B66-8FC3-EB559FBE2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5058a2-23ea-4355-8e94-a720c8e75cbc"/>
    <ds:schemaRef ds:uri="21a87111-b33c-4df3-ba63-16f20cd6c2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Breitbild</PresentationFormat>
  <Paragraphs>90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Cailbri</vt:lpstr>
      <vt:lpstr>Calibri</vt:lpstr>
      <vt:lpstr>Calibri </vt:lpstr>
      <vt:lpstr>Calibri (Überschriften)</vt:lpstr>
      <vt:lpstr>Calibri Light</vt:lpstr>
      <vt:lpstr>Courier New</vt:lpstr>
      <vt:lpstr>Times New Roman</vt:lpstr>
      <vt:lpstr>Office</vt:lpstr>
      <vt:lpstr>E-Computer</vt:lpstr>
      <vt:lpstr>1. vor();</vt:lpstr>
      <vt:lpstr>Starten des Hamster-Simulators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Eine neue Prozedur erstellen</vt:lpstr>
      <vt:lpstr>PowerPoint-Präsentation</vt:lpstr>
      <vt:lpstr>PowerPoint-Präsentation</vt:lpstr>
      <vt:lpstr>Aufgabe 4</vt:lpstr>
      <vt:lpstr>Neue Prozedur mit Übergabeparameter</vt:lpstr>
      <vt:lpstr>PowerPoint-Präsentation</vt:lpstr>
      <vt:lpstr>PowerPoint-Präsentation</vt:lpstr>
      <vt:lpstr>PowerPoint-Präsentation</vt:lpstr>
      <vt:lpstr>  Variablen</vt:lpstr>
      <vt:lpstr>for-Schleifen</vt:lpstr>
      <vt:lpstr>Beispiele: for-Schleifen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Stunde E-Computer</dc:title>
  <dc:creator>Rüdiger Beinert</dc:creator>
  <cp:lastModifiedBy>Rüdiger Beinert</cp:lastModifiedBy>
  <cp:revision>7</cp:revision>
  <dcterms:created xsi:type="dcterms:W3CDTF">2019-09-10T18:36:14Z</dcterms:created>
  <dcterms:modified xsi:type="dcterms:W3CDTF">2019-10-30T08:26:12Z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0x0101006A85A7AD9A40DF42B52838668D3699F6</vt:lpwstr>
  </property>
</Properties>
</file>